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0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384" y="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862A63-64BB-48F6-A227-058D4E0EEFB5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836662-24B9-4033-9A4C-FAD3D2BC53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9198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Умные устройства все больше входят в нашу жизнь. Сегодня мы будем учиться создавать и программировать небольшие умные устройства. А т.к. наше мероприятие посвящено Петру 1, мы решили запрограммировать салюты или потешные огни, как их называли во времена Петра 1.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5592E9-D157-4A40-8E24-A7D2224E0CCF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1864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/>
              <a:t>Добавьте к </a:t>
            </a:r>
            <a:r>
              <a:rPr lang="en-US" sz="1200" b="1" dirty="0" smtClean="0"/>
              <a:t>GND</a:t>
            </a:r>
            <a:r>
              <a:rPr lang="ru-RU" sz="1200" dirty="0" smtClean="0"/>
              <a:t> и </a:t>
            </a:r>
            <a:r>
              <a:rPr lang="ru-RU" sz="1200" b="1" dirty="0" err="1" smtClean="0"/>
              <a:t>пин</a:t>
            </a:r>
            <a:r>
              <a:rPr lang="ru-RU" sz="1200" b="1" dirty="0" smtClean="0"/>
              <a:t> 13 </a:t>
            </a:r>
            <a:r>
              <a:rPr lang="ru-RU" sz="1200" dirty="0" smtClean="0"/>
              <a:t>светодиоды разных цветов. Какое количество разноцветных  не повторяющихся светодиодов можно присоединить? Запустите моделирование. Как  мигают светодиоды?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5592E9-D157-4A40-8E24-A7D2224E0CCF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38272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dirty="0" smtClean="0"/>
              <a:t>Для удобства и  использования более расширенных возможностей  при создании различных проектов используют </a:t>
            </a:r>
            <a:r>
              <a:rPr lang="ru-RU" sz="1200" baseline="0" dirty="0" smtClean="0"/>
              <a:t> малую  макетную плату.  </a:t>
            </a:r>
            <a:r>
              <a:rPr lang="ru-RU" sz="1200" dirty="0" smtClean="0"/>
              <a:t>Соберите  в </a:t>
            </a:r>
            <a:r>
              <a:rPr lang="ru-RU" sz="1200" dirty="0" err="1" smtClean="0"/>
              <a:t>онлайн</a:t>
            </a:r>
            <a:r>
              <a:rPr lang="ru-RU" sz="1200" dirty="0" smtClean="0"/>
              <a:t>- сервисе предложенную схему.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Переместите  на рабочее поле светодиод и поместите его на плате с любое место, например катод  в ячейку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g5,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а анод в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g6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Соедините  порт  GND   и  катод светодиода черным  проводом. Резистор поместите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ячейки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f6-f10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Выделите  резистор, кликнув по нему мышкой. Во всплывающем окне перейдите  к полю Сопротивление и введите значение 220.  А затем выбери значок Ω, означающий единицы измерения Ом.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Красным проводом соединяем конец  резистора и порт 5 на плате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Ардуино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5592E9-D157-4A40-8E24-A7D2224E0CCF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656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5592E9-D157-4A40-8E24-A7D2224E0CCF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8756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FB2E2-EE79-49CE-B11C-F96585B10391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B11B-25B6-4290-A7AC-31F16F41E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9585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FB2E2-EE79-49CE-B11C-F96585B10391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B11B-25B6-4290-A7AC-31F16F41E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2312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FB2E2-EE79-49CE-B11C-F96585B10391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B11B-25B6-4290-A7AC-31F16F41E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722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FB2E2-EE79-49CE-B11C-F96585B10391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B11B-25B6-4290-A7AC-31F16F41E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4818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FB2E2-EE79-49CE-B11C-F96585B10391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B11B-25B6-4290-A7AC-31F16F41E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7705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FB2E2-EE79-49CE-B11C-F96585B10391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B11B-25B6-4290-A7AC-31F16F41E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87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FB2E2-EE79-49CE-B11C-F96585B10391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B11B-25B6-4290-A7AC-31F16F41E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19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FB2E2-EE79-49CE-B11C-F96585B10391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B11B-25B6-4290-A7AC-31F16F41E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590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FB2E2-EE79-49CE-B11C-F96585B10391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B11B-25B6-4290-A7AC-31F16F41E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6703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FB2E2-EE79-49CE-B11C-F96585B10391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B11B-25B6-4290-A7AC-31F16F41E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5739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FB2E2-EE79-49CE-B11C-F96585B10391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CB11B-25B6-4290-A7AC-31F16F41E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05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FB2E2-EE79-49CE-B11C-F96585B10391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CB11B-25B6-4290-A7AC-31F16F41E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104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2435" y="2988842"/>
            <a:ext cx="8143832" cy="115212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Мастер – класс </a:t>
            </a:r>
            <a:br>
              <a:rPr lang="ru-RU" dirty="0" smtClean="0"/>
            </a:br>
            <a:r>
              <a:rPr lang="ru-RU" dirty="0" smtClean="0"/>
              <a:t>«Arduino без Arduino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с использованием программы </a:t>
            </a:r>
            <a:r>
              <a:rPr lang="ru-RU" dirty="0" err="1" smtClean="0"/>
              <a:t>Tinkercad</a:t>
            </a:r>
            <a:r>
              <a:rPr lang="ru-RU" dirty="0" smtClean="0"/>
              <a:t>»</a:t>
            </a:r>
            <a:br>
              <a:rPr lang="ru-RU" dirty="0" smtClean="0"/>
            </a:br>
            <a:r>
              <a:rPr lang="ru-RU" dirty="0" smtClean="0"/>
              <a:t>ч.3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51186" y="4725144"/>
            <a:ext cx="5845216" cy="1008112"/>
          </a:xfrm>
        </p:spPr>
        <p:txBody>
          <a:bodyPr>
            <a:normAutofit fontScale="925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Мячина С.А., педагог-организатор,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МБОУ БГО «Борисоглебская гимназия №1»</a:t>
            </a:r>
            <a:endParaRPr lang="ru-RU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 bwMode="auto">
          <a:xfrm>
            <a:off x="4819655" y="5733256"/>
            <a:ext cx="5845216" cy="1008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eaLnBrk="1" hangingPunct="1">
              <a:spcBef>
                <a:spcPts val="0"/>
              </a:spcBef>
              <a:buFont typeface="Arial"/>
              <a:buNone/>
              <a:defRPr sz="2800" b="1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eaLnBrk="1" hangingPunct="1">
              <a:spcBef>
                <a:spcPts val="0"/>
              </a:spcBef>
              <a:buFont typeface="Arial"/>
              <a:buNone/>
              <a:defRPr sz="2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eaLnBrk="1" hangingPunct="1">
              <a:spcBef>
                <a:spcPts val="0"/>
              </a:spcBef>
              <a:buFont typeface="Arial"/>
              <a:buNone/>
              <a:defRPr sz="24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eaLnBrk="1" hangingPunct="1">
              <a:spcBef>
                <a:spcPts val="0"/>
              </a:spcBef>
              <a:buFont typeface="Arial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eaLnBrk="1" hangingPunct="1">
              <a:spcBef>
                <a:spcPts val="0"/>
              </a:spcBef>
              <a:buFont typeface="Arial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eaLnBrk="1" hangingPunct="1">
              <a:spcBef>
                <a:spcPts val="0"/>
              </a:spcBef>
              <a:buFont typeface="Arial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eaLnBrk="1" hangingPunct="1">
              <a:spcBef>
                <a:spcPts val="0"/>
              </a:spcBef>
              <a:buFont typeface="Arial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eaLnBrk="1" hangingPunct="1">
              <a:spcBef>
                <a:spcPts val="0"/>
              </a:spcBef>
              <a:buFont typeface="Arial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eaLnBrk="1" hangingPunct="1">
              <a:spcBef>
                <a:spcPts val="0"/>
              </a:spcBef>
              <a:buFont typeface="Arial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2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руководитель: Ярчикова </a:t>
            </a:r>
            <a:r>
              <a:rPr lang="ru-RU" sz="22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Н.В., эксперт ВЦПМ</a:t>
            </a:r>
          </a:p>
        </p:txBody>
      </p:sp>
    </p:spTree>
    <p:extLst>
      <p:ext uri="{BB962C8B-B14F-4D97-AF65-F5344CB8AC3E}">
        <p14:creationId xmlns:p14="http://schemas.microsoft.com/office/powerpoint/2010/main" val="804590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48"/>
    </mc:Choice>
    <mc:Fallback xmlns="">
      <p:transition spd="slow" advTm="11648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Работаем с двумя светодиодами. Добавим цикл)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r="47310" b="24324"/>
          <a:stretch/>
        </p:blipFill>
        <p:spPr>
          <a:xfrm>
            <a:off x="1919537" y="1628800"/>
            <a:ext cx="4333539" cy="466799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6041" y="2204865"/>
            <a:ext cx="3751387" cy="3961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33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91745" y="692697"/>
            <a:ext cx="5062559" cy="85612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Задание. Попробуйте еще добавить светодиодов! </a:t>
            </a:r>
            <a:endParaRPr lang="ru-RU" dirty="0"/>
          </a:p>
        </p:txBody>
      </p:sp>
      <p:pic>
        <p:nvPicPr>
          <p:cNvPr id="430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clrChange>
              <a:clrFrom>
                <a:srgbClr val="F4F5F6"/>
              </a:clrFrom>
              <a:clrTo>
                <a:srgbClr val="F4F5F6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15480" y="1916832"/>
            <a:ext cx="4929664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36161" y="2132857"/>
            <a:ext cx="2737817" cy="1110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Прямая со стрелкой 8"/>
          <p:cNvCxnSpPr/>
          <p:nvPr/>
        </p:nvCxnSpPr>
        <p:spPr>
          <a:xfrm flipH="1" flipV="1">
            <a:off x="9912424" y="3068960"/>
            <a:ext cx="144016" cy="1224136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6312024" y="4509120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Добавьте к GND и </a:t>
            </a:r>
            <a:r>
              <a:rPr lang="ru-RU" dirty="0" err="1"/>
              <a:t>пин</a:t>
            </a:r>
            <a:r>
              <a:rPr lang="ru-RU" dirty="0"/>
              <a:t> 13 светодиоды разных цветов. Какое количество разноцветных  не повторяющихся светодиодов можно присоединить? Запустите моделирование. Как  мигают светодиоды «по умолчанию»?</a:t>
            </a:r>
          </a:p>
        </p:txBody>
      </p:sp>
    </p:spTree>
    <p:extLst>
      <p:ext uri="{BB962C8B-B14F-4D97-AF65-F5344CB8AC3E}">
        <p14:creationId xmlns:p14="http://schemas.microsoft.com/office/powerpoint/2010/main" val="617159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3"/>
    </mc:Choice>
    <mc:Fallback xmlns="">
      <p:transition spd="slow" advTm="103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9536" y="548681"/>
            <a:ext cx="8064896" cy="85612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Теперь попробуем использовать макетную плату. 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783632" y="2492897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Схема </a:t>
            </a:r>
            <a:endParaRPr lang="ru-RU" sz="2400" b="1" dirty="0"/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44272" y="3933056"/>
            <a:ext cx="1547664" cy="797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1F1F3"/>
              </a:clrFrom>
              <a:clrTo>
                <a:srgbClr val="F1F1F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92144" y="4221089"/>
            <a:ext cx="1656184" cy="2129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1F1F3"/>
              </a:clrFrom>
              <a:clrTo>
                <a:srgbClr val="F1F1F3">
                  <a:alpha val="0"/>
                </a:srgbClr>
              </a:clrTo>
            </a:clrChange>
          </a:blip>
          <a:srcRect l="15385" t="14352" r="7692" b="10296"/>
          <a:stretch>
            <a:fillRect/>
          </a:stretch>
        </p:blipFill>
        <p:spPr bwMode="auto">
          <a:xfrm>
            <a:off x="6600056" y="1700808"/>
            <a:ext cx="1872208" cy="196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4F5F6"/>
              </a:clrFrom>
              <a:clrTo>
                <a:srgbClr val="F4F5F6">
                  <a:alpha val="0"/>
                </a:srgbClr>
              </a:clrTo>
            </a:clrChange>
          </a:blip>
          <a:srcRect l="21477"/>
          <a:stretch>
            <a:fillRect/>
          </a:stretch>
        </p:blipFill>
        <p:spPr bwMode="auto">
          <a:xfrm>
            <a:off x="1847528" y="2636912"/>
            <a:ext cx="4342234" cy="272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73252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4"/>
    </mc:Choice>
    <mc:Fallback xmlns="">
      <p:transition spd="slow" advTm="94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9536" y="548681"/>
            <a:ext cx="8064896" cy="85612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Мигающий светодиод на макетной плате 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287688" y="1556793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Схема </a:t>
            </a:r>
            <a:endParaRPr lang="ru-RU" sz="2400" b="1" dirty="0"/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16280" y="1412776"/>
            <a:ext cx="1547664" cy="797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2495600" y="4437113"/>
            <a:ext cx="712879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b="1" dirty="0">
                <a:solidFill>
                  <a:srgbClr val="222222"/>
                </a:solidFill>
                <a:ea typeface="Times New Roman" pitchFamily="18" charset="0"/>
                <a:cs typeface="Times New Roman" pitchFamily="18" charset="0"/>
              </a:rPr>
              <a:t>Алгоритм программы</a:t>
            </a:r>
            <a:endParaRPr lang="ru-RU" sz="2000" b="1" dirty="0"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2000" dirty="0">
                <a:solidFill>
                  <a:srgbClr val="222222"/>
                </a:solidFill>
                <a:ea typeface="Times New Roman" pitchFamily="18" charset="0"/>
                <a:cs typeface="Times New Roman" pitchFamily="18" charset="0"/>
              </a:rPr>
              <a:t>Подача  напряжения на светодиод (на тот </a:t>
            </a:r>
            <a:r>
              <a:rPr lang="ru-RU" sz="2000" dirty="0" err="1">
                <a:solidFill>
                  <a:srgbClr val="222222"/>
                </a:solidFill>
                <a:ea typeface="Times New Roman" pitchFamily="18" charset="0"/>
                <a:cs typeface="Times New Roman" pitchFamily="18" charset="0"/>
              </a:rPr>
              <a:t>пин</a:t>
            </a:r>
            <a:r>
              <a:rPr lang="ru-RU" sz="2000" dirty="0">
                <a:solidFill>
                  <a:srgbClr val="222222"/>
                </a:solidFill>
                <a:ea typeface="Times New Roman" pitchFamily="18" charset="0"/>
                <a:cs typeface="Times New Roman" pitchFamily="18" charset="0"/>
              </a:rPr>
              <a:t>, к которому подсоединен светодиод).</a:t>
            </a:r>
            <a:endParaRPr lang="ru-RU" sz="2000" dirty="0"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2000" dirty="0">
                <a:solidFill>
                  <a:srgbClr val="222222"/>
                </a:solidFill>
                <a:ea typeface="Times New Roman" pitchFamily="18" charset="0"/>
                <a:cs typeface="Times New Roman" pitchFamily="18" charset="0"/>
              </a:rPr>
              <a:t>Ожидание некоторого  времени. Например, секунду.</a:t>
            </a:r>
            <a:endParaRPr lang="ru-RU" sz="2000" dirty="0"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2000" dirty="0">
                <a:solidFill>
                  <a:srgbClr val="222222"/>
                </a:solidFill>
                <a:ea typeface="Times New Roman" pitchFamily="18" charset="0"/>
                <a:cs typeface="Times New Roman" pitchFamily="18" charset="0"/>
              </a:rPr>
              <a:t>После чего убираем напряжение.</a:t>
            </a:r>
            <a:endParaRPr lang="ru-RU" sz="2000" dirty="0"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2000" dirty="0">
                <a:solidFill>
                  <a:srgbClr val="222222"/>
                </a:solidFill>
                <a:ea typeface="Times New Roman" pitchFamily="18" charset="0"/>
                <a:cs typeface="Times New Roman" pitchFamily="18" charset="0"/>
              </a:rPr>
              <a:t>И опять немного ждем, чтобы глаз мог заметить, что света нет.</a:t>
            </a:r>
            <a:endParaRPr lang="ru-RU" sz="2000" dirty="0"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2000" dirty="0">
                <a:solidFill>
                  <a:srgbClr val="222222"/>
                </a:solidFill>
                <a:ea typeface="Times New Roman" pitchFamily="18" charset="0"/>
                <a:cs typeface="Times New Roman" pitchFamily="18" charset="0"/>
              </a:rPr>
              <a:t>Повторяем  все с первого пункта</a:t>
            </a:r>
            <a:endParaRPr lang="ru-RU" sz="2000" dirty="0">
              <a:cs typeface="Arial" pitchFamily="34" charset="0"/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4F5F6"/>
              </a:clrFrom>
              <a:clrTo>
                <a:srgbClr val="F4F5F6">
                  <a:alpha val="0"/>
                </a:srgbClr>
              </a:clrTo>
            </a:clrChange>
          </a:blip>
          <a:srcRect l="6191" r="2466" b="2585"/>
          <a:stretch>
            <a:fillRect/>
          </a:stretch>
        </p:blipFill>
        <p:spPr bwMode="auto">
          <a:xfrm>
            <a:off x="1271464" y="692697"/>
            <a:ext cx="7812360" cy="4112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8100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2"/>
    </mc:Choice>
    <mc:Fallback xmlns="">
      <p:transition spd="slow" advTm="312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34354"/>
          <a:stretch/>
        </p:blipFill>
        <p:spPr>
          <a:xfrm>
            <a:off x="2495600" y="188640"/>
            <a:ext cx="7416824" cy="594453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84032" y="332656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Подключим все </a:t>
            </a:r>
            <a:r>
              <a:rPr lang="ru-RU" dirty="0" err="1"/>
              <a:t>эллементы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8467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42213" t="26005" r="24898" b="28694"/>
          <a:stretch/>
        </p:blipFill>
        <p:spPr>
          <a:xfrm>
            <a:off x="3863752" y="476672"/>
            <a:ext cx="5285837" cy="5832648"/>
          </a:xfrm>
          <a:prstGeom prst="rect">
            <a:avLst/>
          </a:prstGeom>
        </p:spPr>
      </p:pic>
      <p:cxnSp>
        <p:nvCxnSpPr>
          <p:cNvPr id="6" name="Прямая со стрелкой 5"/>
          <p:cNvCxnSpPr/>
          <p:nvPr/>
        </p:nvCxnSpPr>
        <p:spPr>
          <a:xfrm>
            <a:off x="6744072" y="4365104"/>
            <a:ext cx="0" cy="504056"/>
          </a:xfrm>
          <a:prstGeom prst="straightConnector1">
            <a:avLst/>
          </a:prstGeom>
          <a:ln w="5715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719130" y="4597957"/>
            <a:ext cx="0" cy="216024"/>
          </a:xfrm>
          <a:prstGeom prst="straightConnector1">
            <a:avLst/>
          </a:prstGeom>
          <a:ln w="5715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447928" y="3789040"/>
            <a:ext cx="0" cy="792088"/>
          </a:xfrm>
          <a:prstGeom prst="straightConnector1">
            <a:avLst/>
          </a:prstGeom>
          <a:ln w="57150"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392144" y="332657"/>
            <a:ext cx="30243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Если вспомнить схему макетной платы, то понятно, что недостающие элементы выглядят так</a:t>
            </a:r>
          </a:p>
        </p:txBody>
      </p:sp>
    </p:spTree>
    <p:extLst>
      <p:ext uri="{BB962C8B-B14F-4D97-AF65-F5344CB8AC3E}">
        <p14:creationId xmlns:p14="http://schemas.microsoft.com/office/powerpoint/2010/main" val="42216877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221</Words>
  <Application>Microsoft Office PowerPoint</Application>
  <PresentationFormat>Широкоэкранный</PresentationFormat>
  <Paragraphs>30</Paragraphs>
  <Slides>7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Мастер – класс  «Arduino без Arduino  с использованием программы Tinkercad» ч.3</vt:lpstr>
      <vt:lpstr>Работаем с двумя светодиодами. Добавим цикл)</vt:lpstr>
      <vt:lpstr>Задание. Попробуйте еще добавить светодиодов! </vt:lpstr>
      <vt:lpstr>Теперь попробуем использовать макетную плату. </vt:lpstr>
      <vt:lpstr>Мигающий светодиод на макетной плате 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Мастер – класс  «Arduino без Arduino  с использованием программы Tinkercad» ч.3</dc:title>
  <dc:creator>Windows</dc:creator>
  <cp:lastModifiedBy>Windows</cp:lastModifiedBy>
  <cp:revision>1</cp:revision>
  <dcterms:created xsi:type="dcterms:W3CDTF">2022-04-06T11:01:34Z</dcterms:created>
  <dcterms:modified xsi:type="dcterms:W3CDTF">2022-04-06T11:05:29Z</dcterms:modified>
</cp:coreProperties>
</file>